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1"/>
  </p:notesMasterIdLst>
  <p:sldIdLst>
    <p:sldId id="256" r:id="rId2"/>
    <p:sldId id="263" r:id="rId3"/>
    <p:sldId id="258" r:id="rId4"/>
    <p:sldId id="257" r:id="rId5"/>
    <p:sldId id="320" r:id="rId6"/>
    <p:sldId id="316" r:id="rId7"/>
    <p:sldId id="323" r:id="rId8"/>
    <p:sldId id="317" r:id="rId9"/>
    <p:sldId id="313" r:id="rId10"/>
    <p:sldId id="278" r:id="rId11"/>
    <p:sldId id="325" r:id="rId12"/>
    <p:sldId id="314" r:id="rId13"/>
    <p:sldId id="318" r:id="rId14"/>
    <p:sldId id="319" r:id="rId15"/>
    <p:sldId id="315" r:id="rId16"/>
    <p:sldId id="322" r:id="rId17"/>
    <p:sldId id="324" r:id="rId18"/>
    <p:sldId id="321" r:id="rId19"/>
    <p:sldId id="312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Didact Gothic" panose="00000500000000000000" pitchFamily="2" charset="0"/>
      <p:regular r:id="rId26"/>
    </p:embeddedFont>
    <p:embeddedFont>
      <p:font typeface="Julius Sans One" panose="020B0604020202020204" charset="0"/>
      <p:regular r:id="rId27"/>
    </p:embeddedFont>
    <p:embeddedFont>
      <p:font typeface="Questrial" pitchFamily="2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464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D05B63-D2B1-49AB-80A0-4BCFA8392263}">
  <a:tblStyle styleId="{2BD05B63-D2B1-49AB-80A0-4BCFA83922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54" autoAdjust="0"/>
    <p:restoredTop sz="94660"/>
  </p:normalViewPr>
  <p:slideViewPr>
    <p:cSldViewPr snapToGrid="0">
      <p:cViewPr varScale="1">
        <p:scale>
          <a:sx n="203" d="100"/>
          <a:sy n="203" d="100"/>
        </p:scale>
        <p:origin x="492" y="144"/>
      </p:cViewPr>
      <p:guideLst>
        <p:guide pos="446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f4bd203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8f4bd203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a1249ffcf0_1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a1249ffcf0_1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8784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11820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64621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5223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49902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790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62330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6928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2624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f2cce1ec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f2cce1ec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f6f6f201e_0_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f6f6f201e_0_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8892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1687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1381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812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2545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5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3537625" y="711975"/>
            <a:ext cx="7035600" cy="3277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1255025"/>
            <a:ext cx="4322700" cy="3891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1034200" y="0"/>
            <a:ext cx="10867800" cy="51435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805750" y="2198675"/>
            <a:ext cx="43227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Julius Sans One"/>
              <a:buNone/>
              <a:defRPr sz="4000" b="1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299250" y="4154375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5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/>
          <p:nvPr/>
        </p:nvSpPr>
        <p:spPr>
          <a:xfrm flipH="1">
            <a:off x="5808550" y="1533900"/>
            <a:ext cx="4800600" cy="4800600"/>
          </a:xfrm>
          <a:prstGeom prst="rtTriangl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5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0" y="457200"/>
            <a:ext cx="9144000" cy="46863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9"/>
          <p:cNvSpPr/>
          <p:nvPr/>
        </p:nvSpPr>
        <p:spPr>
          <a:xfrm rot="5400000">
            <a:off x="-64425" y="64350"/>
            <a:ext cx="4243200" cy="4114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/>
          <p:nvPr/>
        </p:nvSpPr>
        <p:spPr>
          <a:xfrm rot="-5400000" flipH="1">
            <a:off x="4941700" y="26525"/>
            <a:ext cx="4364700" cy="42276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ctrTitle"/>
          </p:nvPr>
        </p:nvSpPr>
        <p:spPr>
          <a:xfrm>
            <a:off x="1690800" y="2470300"/>
            <a:ext cx="5762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218725" y="3334300"/>
            <a:ext cx="47064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5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-50" y="5600"/>
            <a:ext cx="9144000" cy="51435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0"/>
          <p:cNvSpPr/>
          <p:nvPr/>
        </p:nvSpPr>
        <p:spPr>
          <a:xfrm>
            <a:off x="4312400" y="3669275"/>
            <a:ext cx="4886400" cy="105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4572000" y="3729575"/>
            <a:ext cx="38589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5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0"/>
          <p:cNvSpPr/>
          <p:nvPr/>
        </p:nvSpPr>
        <p:spPr>
          <a:xfrm rot="5400000">
            <a:off x="-341212" y="-788137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2" name="Google Shape;52;p10"/>
          <p:cNvSpPr/>
          <p:nvPr/>
        </p:nvSpPr>
        <p:spPr>
          <a:xfrm rot="5400000">
            <a:off x="-436462" y="-1007212"/>
            <a:ext cx="3405900" cy="3302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chemeClr val="accent5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-169300" y="-64500"/>
            <a:ext cx="4451100" cy="5272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13"/>
          <p:cNvCxnSpPr/>
          <p:nvPr/>
        </p:nvCxnSpPr>
        <p:spPr>
          <a:xfrm rot="10800000">
            <a:off x="-1604675" y="1624350"/>
            <a:ext cx="4819800" cy="4419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5690650" y="18832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4810771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3" hasCustomPrompt="1"/>
          </p:nvPr>
        </p:nvSpPr>
        <p:spPr>
          <a:xfrm>
            <a:off x="4810771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/>
          </p:nvPr>
        </p:nvSpPr>
        <p:spPr>
          <a:xfrm>
            <a:off x="5690650" y="362827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5"/>
          </p:nvPr>
        </p:nvSpPr>
        <p:spPr>
          <a:xfrm>
            <a:off x="5690650" y="10440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6"/>
          </p:nvPr>
        </p:nvSpPr>
        <p:spPr>
          <a:xfrm>
            <a:off x="5690650" y="276035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4810771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8" hasCustomPrompt="1"/>
          </p:nvPr>
        </p:nvSpPr>
        <p:spPr>
          <a:xfrm>
            <a:off x="4810771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5690650" y="1319545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5690650" y="30454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5690650" y="21626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5690650" y="390774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CUSTOM_1_1_2">
    <p:bg>
      <p:bgPr>
        <a:solidFill>
          <a:schemeClr val="accent5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2"/>
          </p:nvPr>
        </p:nvSpPr>
        <p:spPr>
          <a:xfrm>
            <a:off x="1284681" y="327002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subTitle" idx="1"/>
          </p:nvPr>
        </p:nvSpPr>
        <p:spPr>
          <a:xfrm>
            <a:off x="940581" y="3541195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title" idx="3"/>
          </p:nvPr>
        </p:nvSpPr>
        <p:spPr>
          <a:xfrm>
            <a:off x="6699519" y="325747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subTitle" idx="4"/>
          </p:nvPr>
        </p:nvSpPr>
        <p:spPr>
          <a:xfrm>
            <a:off x="6355419" y="3520107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90" name="Google Shape;190;p29"/>
          <p:cNvSpPr txBox="1">
            <a:spLocks noGrp="1"/>
          </p:cNvSpPr>
          <p:nvPr>
            <p:ph type="title" idx="5"/>
          </p:nvPr>
        </p:nvSpPr>
        <p:spPr>
          <a:xfrm>
            <a:off x="3990022" y="327002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subTitle" idx="6"/>
          </p:nvPr>
        </p:nvSpPr>
        <p:spPr>
          <a:xfrm>
            <a:off x="3645922" y="3541195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Julius Sans One"/>
              <a:buNone/>
              <a:defRPr sz="27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6" r:id="rId4"/>
    <p:sldLayoutId id="2147483658" r:id="rId5"/>
    <p:sldLayoutId id="2147483659" r:id="rId6"/>
    <p:sldLayoutId id="214748367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>
            <a:spLocks noGrp="1"/>
          </p:cNvSpPr>
          <p:nvPr>
            <p:ph type="ctrTitle"/>
          </p:nvPr>
        </p:nvSpPr>
        <p:spPr>
          <a:xfrm>
            <a:off x="3977200" y="2312975"/>
            <a:ext cx="4838188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Planungsreferat</a:t>
            </a:r>
            <a:endParaRPr dirty="0"/>
          </a:p>
        </p:txBody>
      </p:sp>
      <p:sp>
        <p:nvSpPr>
          <p:cNvPr id="227" name="Google Shape;227;p36"/>
          <p:cNvSpPr txBox="1">
            <a:spLocks noGrp="1"/>
          </p:cNvSpPr>
          <p:nvPr>
            <p:ph type="subTitle" idx="1"/>
          </p:nvPr>
        </p:nvSpPr>
        <p:spPr>
          <a:xfrm>
            <a:off x="4299250" y="4154375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Alexander Stadler 01427369</a:t>
            </a:r>
            <a:endParaRPr dirty="0"/>
          </a:p>
        </p:txBody>
      </p:sp>
      <p:cxnSp>
        <p:nvCxnSpPr>
          <p:cNvPr id="228" name="Google Shape;228;p36"/>
          <p:cNvCxnSpPr/>
          <p:nvPr/>
        </p:nvCxnSpPr>
        <p:spPr>
          <a:xfrm>
            <a:off x="7402150" y="401655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7BB1444-09FE-440F-9559-4D295A977F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29"/>
    </mc:Choice>
    <mc:Fallback xmlns="">
      <p:transition spd="slow" advTm="5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58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Versuchsaufbau Vorstudie </a:t>
            </a:r>
            <a:endParaRPr dirty="0"/>
          </a:p>
        </p:txBody>
      </p:sp>
      <p:cxnSp>
        <p:nvCxnSpPr>
          <p:cNvPr id="591" name="Google Shape;591;p58"/>
          <p:cNvCxnSpPr/>
          <p:nvPr/>
        </p:nvCxnSpPr>
        <p:spPr>
          <a:xfrm>
            <a:off x="3036702" y="2284364"/>
            <a:ext cx="0" cy="2606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2" name="Google Shape;592;p58"/>
          <p:cNvCxnSpPr/>
          <p:nvPr/>
        </p:nvCxnSpPr>
        <p:spPr>
          <a:xfrm>
            <a:off x="6055450" y="2284364"/>
            <a:ext cx="0" cy="2606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" name="Google Shape;596;p58"/>
          <p:cNvCxnSpPr/>
          <p:nvPr/>
        </p:nvCxnSpPr>
        <p:spPr>
          <a:xfrm>
            <a:off x="4248450" y="156817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CC1A0A5B-5878-4D0B-BC06-E3FBBDD540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041203"/>
              </p:ext>
            </p:extLst>
          </p:nvPr>
        </p:nvGraphicFramePr>
        <p:xfrm>
          <a:off x="131147" y="2052231"/>
          <a:ext cx="2734601" cy="3266758"/>
        </p:xfrm>
        <a:graphic>
          <a:graphicData uri="http://schemas.openxmlformats.org/drawingml/2006/table">
            <a:tbl>
              <a:tblPr firstRow="1" firstCol="1" bandRow="1">
                <a:tableStyleId>{2BD05B63-D2B1-49AB-80A0-4BCFA8392263}</a:tableStyleId>
              </a:tblPr>
              <a:tblGrid>
                <a:gridCol w="2734601">
                  <a:extLst>
                    <a:ext uri="{9D8B030D-6E8A-4147-A177-3AD203B41FA5}">
                      <a16:colId xmlns:a16="http://schemas.microsoft.com/office/drawing/2014/main" val="49036396"/>
                    </a:ext>
                  </a:extLst>
                </a:gridCol>
              </a:tblGrid>
              <a:tr h="30782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haben insgesamt € 100.000 zur Verfügung. Dieser Betrag setzt sich folgendermaßen zusammen: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€ 20.000 Erbschaft von den Eltern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€ 70.000 eigene Ersparnisse aus Arbeit der letzten Jahre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€ 10.000 Lotteriegewinn (6 aus 45)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sollen das gesamte Geld investieren. Dafür stehen zwei Möglichkeiten zur Verfügung: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riskante Investition, bei der sie in 2 Jahren das gesamte Kapital verdoppeln können oder 75% verlieren.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sichere Sparform, bei der sie das Kapital sicher erhalten und 4% Zinsen in 2 Jahren erhalten.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Wieviel investieren Sie in die Alternative 1 und wieviel in die Alternative 2. Von welchen Quellen sollen wieviel in Alternative 1 und wieviel in Alternative 2 investiert werden.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Begründen Sie ihre Entscheidung (Überlegungen, Motive und Ziele)!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500" dirty="0">
                          <a:effectLst/>
                        </a:rPr>
                        <a:t> </a:t>
                      </a:r>
                      <a:endParaRPr lang="en-AT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900" marR="33900" marT="0" marB="0"/>
                </a:tc>
                <a:extLst>
                  <a:ext uri="{0D108BD9-81ED-4DB2-BD59-A6C34878D82A}">
                    <a16:rowId xmlns:a16="http://schemas.microsoft.com/office/drawing/2014/main" val="2301436194"/>
                  </a:ext>
                </a:extLst>
              </a:tr>
            </a:tbl>
          </a:graphicData>
        </a:graphic>
      </p:graphicFrame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8132FBB7-03E1-4190-BD2E-AAADD9D2F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5750499"/>
              </p:ext>
            </p:extLst>
          </p:nvPr>
        </p:nvGraphicFramePr>
        <p:xfrm>
          <a:off x="3142693" y="2052230"/>
          <a:ext cx="2734601" cy="3078290"/>
        </p:xfrm>
        <a:graphic>
          <a:graphicData uri="http://schemas.openxmlformats.org/drawingml/2006/table">
            <a:tbl>
              <a:tblPr firstRow="1" firstCol="1" bandRow="1">
                <a:tableStyleId>{2BD05B63-D2B1-49AB-80A0-4BCFA8392263}</a:tableStyleId>
              </a:tblPr>
              <a:tblGrid>
                <a:gridCol w="2734601">
                  <a:extLst>
                    <a:ext uri="{9D8B030D-6E8A-4147-A177-3AD203B41FA5}">
                      <a16:colId xmlns:a16="http://schemas.microsoft.com/office/drawing/2014/main" val="3315276607"/>
                    </a:ext>
                  </a:extLst>
                </a:gridCol>
              </a:tblGrid>
              <a:tr h="28754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haben insgesamt € 100.000 zur Verfügung. Dieser Betrag setzt sich folgendermaßen zusammen: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€ 50.000 Erbschaft von den Eltern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€ 30.000 eigene Ersparnisse aus Arbeit der letzten Jahre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€ 20.000 Lotteriegewinn (6 aus 45)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sollen das gesamte Geld investieren. Dafür stehen zwei Möglichkeiten zur Verfügung: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riskante Investition, bei der sie in 2 Jahren das gesamte Kapital verdoppeln können oder 75% verlieren.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sichere Sparform, bei der sie das Kapital sicher erhalten und 4% Zinsen in 2 Jahren erhalten.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Wieviel investieren Sie in die Alternative 1 und wieviel in die Alternative 2. Von welchen Quellen sollen wieviel in Alternative 1 und wieviel in Alternative 2 investiert werden.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Begründen Sie ihre Entscheidung (Überlegungen, Motive und Ziele)!</a:t>
                      </a:r>
                      <a:endParaRPr lang="en-AT" sz="800" dirty="0">
                        <a:effectLst/>
                      </a:endParaRPr>
                    </a:p>
                  </a:txBody>
                  <a:tcPr marL="32941" marR="32941" marT="0" marB="0"/>
                </a:tc>
                <a:extLst>
                  <a:ext uri="{0D108BD9-81ED-4DB2-BD59-A6C34878D82A}">
                    <a16:rowId xmlns:a16="http://schemas.microsoft.com/office/drawing/2014/main" val="4201493626"/>
                  </a:ext>
                </a:extLst>
              </a:tr>
            </a:tbl>
          </a:graphicData>
        </a:graphic>
      </p:graphicFrame>
      <p:graphicFrame>
        <p:nvGraphicFramePr>
          <p:cNvPr id="33" name="Tabelle 32">
            <a:extLst>
              <a:ext uri="{FF2B5EF4-FFF2-40B4-BE49-F238E27FC236}">
                <a16:creationId xmlns:a16="http://schemas.microsoft.com/office/drawing/2014/main" id="{96608693-8D20-4D99-A104-FAF4553F70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0344296"/>
              </p:ext>
            </p:extLst>
          </p:nvPr>
        </p:nvGraphicFramePr>
        <p:xfrm>
          <a:off x="6255427" y="2048419"/>
          <a:ext cx="2703615" cy="3078290"/>
        </p:xfrm>
        <a:graphic>
          <a:graphicData uri="http://schemas.openxmlformats.org/drawingml/2006/table">
            <a:tbl>
              <a:tblPr firstRow="1" firstCol="1" bandRow="1">
                <a:tableStyleId>{2BD05B63-D2B1-49AB-80A0-4BCFA8392263}</a:tableStyleId>
              </a:tblPr>
              <a:tblGrid>
                <a:gridCol w="2703615">
                  <a:extLst>
                    <a:ext uri="{9D8B030D-6E8A-4147-A177-3AD203B41FA5}">
                      <a16:colId xmlns:a16="http://schemas.microsoft.com/office/drawing/2014/main" val="49036396"/>
                    </a:ext>
                  </a:extLst>
                </a:gridCol>
              </a:tblGrid>
              <a:tr h="30782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haben insgesamt € 100.000 selbst erspartes Geld aus Arbeit der letzten Jahre zur Verfügung.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sollen das gesamte Geld investieren. Dafür stehen zwei Möglichkeiten zur Verfügung: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riskante Investition, bei der sie in 2 Jahren das gesamte Kapital verdoppeln können oder 75% verlieren.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sichere Sparform, bei der sie das Kapital sicher erhalten und 4% Zinsen in 2 Jahren erhalten.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Wieviel investieren Sie in die Alternative 1 und wieviel in die Alternative 2. Von welchen Quellen sollen wieviel in Alternative 1 und wieviel in Alternative 2 investiert werden.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Begründen Sie ihre Entscheidung (Überlegungen, Motive und Ziele)!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500" dirty="0">
                          <a:effectLst/>
                        </a:rPr>
                        <a:t> </a:t>
                      </a:r>
                      <a:endParaRPr lang="en-AT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900" marR="33900" marT="0" marB="0"/>
                </a:tc>
                <a:extLst>
                  <a:ext uri="{0D108BD9-81ED-4DB2-BD59-A6C34878D82A}">
                    <a16:rowId xmlns:a16="http://schemas.microsoft.com/office/drawing/2014/main" val="2301436194"/>
                  </a:ext>
                </a:extLst>
              </a:tr>
            </a:tbl>
          </a:graphicData>
        </a:graphic>
      </p:graphicFrame>
      <p:sp>
        <p:nvSpPr>
          <p:cNvPr id="17" name="Textfeld 16">
            <a:extLst>
              <a:ext uri="{FF2B5EF4-FFF2-40B4-BE49-F238E27FC236}">
                <a16:creationId xmlns:a16="http://schemas.microsoft.com/office/drawing/2014/main" id="{B0FF960F-E047-412D-A4A5-EF295F702AB5}"/>
              </a:ext>
            </a:extLst>
          </p:cNvPr>
          <p:cNvSpPr txBox="1"/>
          <p:nvPr/>
        </p:nvSpPr>
        <p:spPr>
          <a:xfrm>
            <a:off x="650450" y="1553768"/>
            <a:ext cx="1673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Gruppe A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5CCC6DD1-C85C-4F72-BF71-E2A9EAC4EFC2}"/>
              </a:ext>
            </a:extLst>
          </p:cNvPr>
          <p:cNvSpPr txBox="1"/>
          <p:nvPr/>
        </p:nvSpPr>
        <p:spPr>
          <a:xfrm>
            <a:off x="3735370" y="1553768"/>
            <a:ext cx="1673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Gruppe B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2394FBB-1FCC-4996-93E2-2389B12EBBE9}"/>
              </a:ext>
            </a:extLst>
          </p:cNvPr>
          <p:cNvSpPr txBox="1"/>
          <p:nvPr/>
        </p:nvSpPr>
        <p:spPr>
          <a:xfrm>
            <a:off x="6695191" y="1559886"/>
            <a:ext cx="1673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Kontrollgruppe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8F58CF3-BD00-4688-B5C5-9359066735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900"/>
    </mc:Choice>
    <mc:Fallback xmlns="">
      <p:transition spd="slow" advTm="145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Versuchsaufbau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endParaRPr lang="de-AT" dirty="0"/>
          </a:p>
          <a:p>
            <a:pPr marL="171450" indent="-171450"/>
            <a:endParaRPr lang="de-AT" dirty="0"/>
          </a:p>
          <a:p>
            <a:pPr marL="171450" indent="-171450"/>
            <a:r>
              <a:rPr lang="de-AT" dirty="0"/>
              <a:t>Wie Vorstudie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de-AT" dirty="0"/>
              <a:t>Statt „</a:t>
            </a:r>
            <a:r>
              <a:rPr lang="de-DE" sz="1400" dirty="0">
                <a:effectLst/>
              </a:rPr>
              <a:t> Begründen Sie ihre Entscheidung (Überlegungen, Motive und Ziele)!</a:t>
            </a:r>
            <a:r>
              <a:rPr lang="en-US" dirty="0"/>
              <a:t>” </a:t>
            </a:r>
            <a:r>
              <a:rPr lang="en-US" dirty="0" err="1"/>
              <a:t>werden</a:t>
            </a:r>
            <a:r>
              <a:rPr lang="en-US" dirty="0"/>
              <a:t> die </a:t>
            </a:r>
            <a:r>
              <a:rPr lang="en-US" dirty="0" err="1"/>
              <a:t>gesammelten</a:t>
            </a:r>
            <a:r>
              <a:rPr lang="en-US" dirty="0"/>
              <a:t> Items </a:t>
            </a:r>
            <a:r>
              <a:rPr lang="en-US" dirty="0" err="1"/>
              <a:t>angeben</a:t>
            </a:r>
            <a:r>
              <a:rPr lang="en-US" dirty="0"/>
              <a:t> (nicht </a:t>
            </a:r>
            <a:r>
              <a:rPr lang="en-US" dirty="0" err="1"/>
              <a:t>qualitativ</a:t>
            </a:r>
            <a:r>
              <a:rPr lang="en-US" dirty="0"/>
              <a:t>)</a:t>
            </a:r>
            <a:endParaRPr lang="de-A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81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01"/>
    </mc:Choice>
    <mc:Fallback xmlns="">
      <p:transition spd="slow" advTm="3640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Hypothese 1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1a: </a:t>
            </a: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Der Lotteriegewinn wird eher in die riskante Alternative als in die sichere Alternative investiert.</a:t>
            </a:r>
          </a:p>
          <a:p>
            <a:pPr marL="171450" indent="-171450"/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1b: Die </a:t>
            </a:r>
            <a:r>
              <a:rPr lang="de-DE" dirty="0"/>
              <a:t>Erbschaft der Eltern wird eher in die sichere </a:t>
            </a: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Alternative</a:t>
            </a:r>
            <a:r>
              <a:rPr lang="de-DE" dirty="0"/>
              <a:t> investiert als in die riskante </a:t>
            </a: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Alternative</a:t>
            </a:r>
            <a:r>
              <a:rPr lang="de-DE" dirty="0"/>
              <a:t>. </a:t>
            </a:r>
          </a:p>
          <a:p>
            <a:pPr marL="171450" indent="-171450"/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1c: </a:t>
            </a:r>
            <a:r>
              <a:rPr lang="de-DE" dirty="0"/>
              <a:t>Ersparnisse werden eher in die sichere Alternative als in die riskante Alternative investiert.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FA8E607-6B12-4BF3-91BB-F4AFC6840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9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74"/>
    </mc:Choice>
    <mc:Fallback xmlns="">
      <p:transition spd="slow" advTm="33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Hypothese 2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de-AT" dirty="0"/>
              <a:t>Hypothese 2: Es gibt einen Unterschied zwischen den Gruppen in Hinsicht auf die Investition in die riskante Alternative.</a:t>
            </a: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endParaRPr lang="en-US" dirty="0"/>
          </a:p>
          <a:p>
            <a:pPr marL="171450" indent="-171450"/>
            <a:endParaRPr lang="en-US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2a: </a:t>
            </a: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Insgesamt wird Gruppe B signifikant mehr Geld in die riskante Alternative investieren als Gruppe A.</a:t>
            </a:r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2b: </a:t>
            </a:r>
            <a:r>
              <a:rPr lang="de-DE" dirty="0"/>
              <a:t>Die Investition in die riskante Alternative in Gruppe A unterscheidet sich signifikant von der Investition in die riskante Alternative in der Kontrollgruppe.</a:t>
            </a:r>
          </a:p>
          <a:p>
            <a:pPr marL="171450" indent="-171450"/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2c: </a:t>
            </a:r>
            <a:r>
              <a:rPr lang="de-DE" dirty="0"/>
              <a:t>Die Investition in die riskante Alternative in Gruppe B unterscheidet sich signifikant von der Investition in die riskante Alternative in der Kontrollgruppe.</a:t>
            </a:r>
            <a:endParaRPr sz="12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54DE23E-4B46-4DE4-BD26-0AF7F6E74F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40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77"/>
    </mc:Choice>
    <mc:Fallback xmlns="">
      <p:transition spd="slow" advTm="48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Hypothese 3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endParaRPr lang="en-US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endParaRPr lang="en-US" dirty="0"/>
          </a:p>
          <a:p>
            <a:pPr marL="171450" indent="-171450"/>
            <a:endParaRPr lang="en-US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endParaRPr lang="en-US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3a: Eine </a:t>
            </a: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Erbschaft wird weniger riskant investiert als ein Lotteriegewinn aufgrund des sentimentalen Werts von Erbschaften. </a:t>
            </a:r>
          </a:p>
          <a:p>
            <a:pPr marL="171450" indent="-171450"/>
            <a:endParaRPr lang="de-DE" sz="1200" dirty="0"/>
          </a:p>
          <a:p>
            <a:pPr marL="171450" indent="-171450"/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 3b: Ein Lotteriegewinn wird riskanter investiert als Erspartes weil er als House </a:t>
            </a:r>
            <a:r>
              <a:rPr lang="de-DE" dirty="0"/>
              <a:t>M</a:t>
            </a: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oney geframt wird. </a:t>
            </a:r>
            <a:endParaRPr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909F0D9-C67C-4CB3-9B78-64D160A724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85"/>
    </mc:Choice>
    <mc:Fallback xmlns="">
      <p:transition spd="slow" advTm="23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4" y="530584"/>
            <a:ext cx="7587813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Messungen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>
              <a:buNone/>
            </a:pPr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1" indent="0">
              <a:buNone/>
            </a:pPr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de-AT" sz="115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Online Fragebogen </a:t>
            </a:r>
          </a:p>
          <a:p>
            <a:pPr marL="0" indent="0">
              <a:buNone/>
            </a:pPr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de-AT" sz="115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Demographische Variablen (Alter, Geschlecht)</a:t>
            </a:r>
          </a:p>
          <a:p>
            <a:pPr marL="0" indent="0">
              <a:buNone/>
            </a:pPr>
            <a:endParaRPr lang="de-AT" sz="1150" dirty="0"/>
          </a:p>
          <a:p>
            <a:pPr marL="171450" indent="-171450"/>
            <a:r>
              <a:rPr lang="de-AT" sz="1150" dirty="0"/>
              <a:t>Investition in die Alternativen</a:t>
            </a:r>
          </a:p>
          <a:p>
            <a:pPr marL="628650" lvl="1" indent="-171450"/>
            <a:r>
              <a:rPr lang="de-AT" sz="1150" dirty="0"/>
              <a:t>Aus welcher Quelle wieviel in welche Alternative </a:t>
            </a:r>
          </a:p>
          <a:p>
            <a:pPr marL="628650" lvl="1" indent="-171450"/>
            <a:r>
              <a:rPr lang="de-AT" sz="1150" dirty="0"/>
              <a:t>Mittels Schieberegler</a:t>
            </a:r>
          </a:p>
          <a:p>
            <a:pPr marL="0" indent="0">
              <a:buNone/>
            </a:pPr>
            <a:endParaRPr lang="de-AT" sz="1150" dirty="0"/>
          </a:p>
          <a:p>
            <a:pPr marL="171450" indent="-171450"/>
            <a:r>
              <a:rPr lang="de-AT" sz="1150" dirty="0"/>
              <a:t>Begründungen für Investitionen</a:t>
            </a:r>
          </a:p>
          <a:p>
            <a:pPr marL="628650" lvl="1" indent="-171450"/>
            <a:r>
              <a:rPr lang="de-AT" sz="1150" dirty="0"/>
              <a:t>Begründungen werden in Vorstudie qualitativ erhoben und anschließend als Items vorgegeben. </a:t>
            </a:r>
          </a:p>
          <a:p>
            <a:pPr marL="628650" lvl="1" indent="-171450"/>
            <a:endParaRPr lang="de-AT" sz="1150" dirty="0"/>
          </a:p>
          <a:p>
            <a:pPr marL="171450" indent="-171450"/>
            <a:r>
              <a:rPr lang="de-AT" sz="1150" dirty="0"/>
              <a:t>Verhältnis zu den Eltern</a:t>
            </a:r>
          </a:p>
          <a:p>
            <a:pPr marL="171450" indent="-171450"/>
            <a:endParaRPr lang="de-AT" sz="1150" dirty="0"/>
          </a:p>
          <a:p>
            <a:pPr marL="171450" indent="-171450"/>
            <a:r>
              <a:rPr lang="de-AT" sz="1150" dirty="0"/>
              <a:t>Risikobereitschaft </a:t>
            </a:r>
          </a:p>
          <a:p>
            <a:pPr marL="628650" lvl="1" indent="-171450"/>
            <a:r>
              <a:rPr lang="de-AT" sz="800" dirty="0"/>
              <a:t>(</a:t>
            </a:r>
            <a:r>
              <a:rPr lang="de-DE" sz="800" dirty="0" err="1"/>
              <a:t>Beierlein</a:t>
            </a:r>
            <a:r>
              <a:rPr lang="de-DE" sz="800" dirty="0"/>
              <a:t>, C., </a:t>
            </a:r>
            <a:r>
              <a:rPr lang="de-DE" sz="800" dirty="0" err="1"/>
              <a:t>Kovaleva</a:t>
            </a:r>
            <a:r>
              <a:rPr lang="de-DE" sz="800" dirty="0"/>
              <a:t>, A., Kemper, C. J., &amp; Rammstedt, B. (2015). Kurzskala zur Erfassung der Risikobereitschaft (R-1). </a:t>
            </a:r>
            <a:r>
              <a:rPr lang="de-DE" sz="800" i="1" dirty="0"/>
              <a:t>Zusammenstellung sozialwissenschaftlicher Items und Skalen (ZIS)</a:t>
            </a:r>
            <a:r>
              <a:rPr lang="de-DE" sz="800" dirty="0"/>
              <a:t>. https://doi.org/10.6102/zis236)</a:t>
            </a:r>
          </a:p>
          <a:p>
            <a:pPr marL="171450" indent="-171450"/>
            <a:endParaRPr lang="de-DE" sz="1150" dirty="0"/>
          </a:p>
          <a:p>
            <a:pPr marL="0" indent="0"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0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BCF2CD4-6D0B-4741-9F1C-B06DBAAB9C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96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136"/>
    </mc:Choice>
    <mc:Fallback xmlns="">
      <p:transition spd="slow" advTm="80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4" y="530584"/>
            <a:ext cx="7587813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Auswertungsmethoden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171450" indent="-171450"/>
            <a:r>
              <a:rPr lang="de-AT" sz="1150" dirty="0"/>
              <a:t>Hypothese 1</a:t>
            </a:r>
          </a:p>
          <a:p>
            <a:pPr marL="628650" lvl="1" indent="-171450"/>
            <a:r>
              <a:rPr lang="de-AT" sz="1150" dirty="0"/>
              <a:t>Einfaktorielle ANOVA </a:t>
            </a:r>
          </a:p>
          <a:p>
            <a:pPr marL="628650" lvl="1" indent="-171450"/>
            <a:endParaRPr lang="de-AT" sz="1150" dirty="0"/>
          </a:p>
          <a:p>
            <a:pPr marL="171450" indent="-171450"/>
            <a:r>
              <a:rPr lang="de-AT" sz="1150" dirty="0"/>
              <a:t>Hypothese 2</a:t>
            </a:r>
          </a:p>
          <a:p>
            <a:pPr marL="628650" lvl="1" indent="-171450"/>
            <a:r>
              <a:rPr lang="de-AT" sz="1150" dirty="0"/>
              <a:t>Einfaktorielle ANOVA um festzustellen ob es Mittelwertunterschiede gibt</a:t>
            </a:r>
          </a:p>
          <a:p>
            <a:pPr marL="628650" lvl="1" indent="-171450"/>
            <a:r>
              <a:rPr lang="de-AT" sz="1150" dirty="0"/>
              <a:t>Wenn Signifikant post-hoc Test um einzelne Gruppenmittelwerte zu vergleichen</a:t>
            </a:r>
          </a:p>
          <a:p>
            <a:pPr marL="171450" indent="-171450"/>
            <a:endParaRPr lang="de-AT" sz="1150" dirty="0"/>
          </a:p>
          <a:p>
            <a:pPr marL="171450" indent="-171450"/>
            <a:endParaRPr lang="de-AT" sz="1150" dirty="0"/>
          </a:p>
          <a:p>
            <a:pPr marL="171450" indent="-171450"/>
            <a:r>
              <a:rPr lang="de-AT" sz="1150" dirty="0"/>
              <a:t>Hypothese 3</a:t>
            </a:r>
          </a:p>
          <a:p>
            <a:pPr marL="628650" lvl="1" indent="-171450"/>
            <a:r>
              <a:rPr lang="de-AT" sz="1150" dirty="0"/>
              <a:t>Items aus Vorstudie werden mittels ANOVA ausgewertet.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0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6001034-E637-40BA-A836-EF54CFDF1F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9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15"/>
    </mc:Choice>
    <mc:Fallback xmlns="">
      <p:transition spd="slow" advTm="35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Stichprobe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endParaRPr lang="en-US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endParaRPr lang="en-US" dirty="0"/>
          </a:p>
          <a:p>
            <a:pPr marL="171450" indent="-171450"/>
            <a:endParaRPr lang="en-US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en-US" dirty="0"/>
              <a:t>Für </a:t>
            </a:r>
            <a:r>
              <a:rPr lang="en-US" dirty="0" err="1"/>
              <a:t>zweistichproben</a:t>
            </a:r>
            <a:r>
              <a:rPr lang="en-US" dirty="0"/>
              <a:t> T-Test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mittlerer</a:t>
            </a:r>
            <a:r>
              <a:rPr lang="en-US" dirty="0"/>
              <a:t> </a:t>
            </a:r>
            <a:r>
              <a:rPr lang="en-US" dirty="0" err="1"/>
              <a:t>Effektstärke</a:t>
            </a:r>
            <a:r>
              <a:rPr lang="en-US" dirty="0"/>
              <a:t> und einer Power von 95% </a:t>
            </a:r>
          </a:p>
          <a:p>
            <a:pPr marL="628650" lvl="1" indent="-171450"/>
            <a:r>
              <a:rPr lang="en-US" dirty="0" err="1"/>
              <a:t>GPower</a:t>
            </a:r>
            <a:r>
              <a:rPr lang="en-US" dirty="0"/>
              <a:t> (</a:t>
            </a:r>
            <a:r>
              <a:rPr lang="en-US" dirty="0" err="1"/>
              <a:t>Faul</a:t>
            </a:r>
            <a:r>
              <a:rPr lang="en-US" dirty="0"/>
              <a:t> et al., 2009): 188 </a:t>
            </a:r>
            <a:r>
              <a:rPr lang="en-US" dirty="0" err="1"/>
              <a:t>Personen</a:t>
            </a:r>
            <a:endParaRPr lang="en-US" dirty="0"/>
          </a:p>
          <a:p>
            <a:pPr marL="628650" lvl="1" indent="-171450"/>
            <a:endParaRPr lang="en-US" dirty="0"/>
          </a:p>
          <a:p>
            <a:pPr marL="171450" indent="-171450"/>
            <a:r>
              <a:rPr lang="en-US" dirty="0"/>
              <a:t>Für ANOVA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drei</a:t>
            </a:r>
            <a:r>
              <a:rPr lang="en-US" dirty="0"/>
              <a:t> Gruppen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mittlerer</a:t>
            </a:r>
            <a:r>
              <a:rPr lang="en-US" dirty="0"/>
              <a:t> </a:t>
            </a:r>
            <a:r>
              <a:rPr lang="en-US" dirty="0" err="1"/>
              <a:t>Effektstärke</a:t>
            </a:r>
            <a:r>
              <a:rPr lang="en-US" dirty="0"/>
              <a:t> und einer Power von 95%</a:t>
            </a:r>
          </a:p>
          <a:p>
            <a:pPr marL="628650" lvl="1" indent="-171450"/>
            <a:r>
              <a:rPr lang="en-US" dirty="0" err="1"/>
              <a:t>GPower</a:t>
            </a:r>
            <a:r>
              <a:rPr lang="en-US" dirty="0"/>
              <a:t> (</a:t>
            </a:r>
            <a:r>
              <a:rPr lang="en-US" dirty="0" err="1"/>
              <a:t>Faul</a:t>
            </a:r>
            <a:r>
              <a:rPr lang="en-US" dirty="0"/>
              <a:t> et al., 2009): 252 </a:t>
            </a:r>
            <a:r>
              <a:rPr lang="en-US" dirty="0" err="1"/>
              <a:t>Personen</a:t>
            </a:r>
            <a:endParaRPr lang="en-US" dirty="0"/>
          </a:p>
          <a:p>
            <a:pPr marL="628650" lvl="1" indent="-171450"/>
            <a:endParaRPr lang="en-US" dirty="0"/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DC55D74-04D7-43D6-9459-7C72537908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21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24"/>
    </mc:Choice>
    <mc:Fallback xmlns="">
      <p:transition spd="slow" advTm="33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4" y="530584"/>
            <a:ext cx="7587813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Diskussion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Sollte in der Kontrollgruppe </a:t>
            </a:r>
            <a:r>
              <a:rPr lang="de-DE" dirty="0"/>
              <a:t>als Quelle Erspartes angegeben werden, da sonst Versuchspersonen implizite Annahmen über die Quelle des Geldes machen (die nicht kontrolliert sind)?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Kann ich von einer hohen Effektstärke ausgehen? Die Literatur ist an und für sich relativ eindeutig</a:t>
            </a: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2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B1EF70E-2566-4A9E-9F26-BA82B596BA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02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16"/>
    </mc:Choice>
    <mc:Fallback xmlns="">
      <p:transition spd="slow" advTm="47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Literatur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Abeler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J., &amp;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Marklein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F. (2017). Fungibility, labels, and consumption.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Journal of the European Economic Association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15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(1), 99-127.</a:t>
            </a:r>
          </a:p>
          <a:p>
            <a:pPr marL="0" indent="0">
              <a:buNone/>
            </a:pP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Arkes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H. R., Joyner, C. A.,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Pezzo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M. V., Nash, J. G., Siegel-Jacobs, K., &amp; Stone, E. (1994). The psychology of windfall gains.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Organizational behavior and human decision processes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59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(3), 331-347.</a:t>
            </a:r>
            <a:endParaRPr lang="en-US" sz="1100" dirty="0">
              <a:solidFill>
                <a:srgbClr val="222222"/>
              </a:solidFill>
              <a:latin typeface="Didact Gothic" panose="00000500000000000000" pitchFamily="2" charset="0"/>
            </a:endParaRPr>
          </a:p>
          <a:p>
            <a:pPr marL="0" indent="0">
              <a:buNone/>
            </a:pPr>
            <a:r>
              <a:rPr lang="en-AT" sz="1100" dirty="0">
                <a:solidFill>
                  <a:srgbClr val="222222"/>
                </a:solidFill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Chaffin, C. R., &amp; Fox, J. J. (2018). Client psychology. </a:t>
            </a:r>
            <a:r>
              <a:rPr lang="en-AT" sz="1100" i="1" dirty="0"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Client Psychology</a:t>
            </a:r>
            <a:r>
              <a:rPr lang="en-AT" sz="1100" dirty="0"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67</a:t>
            </a:r>
            <a:r>
              <a:rPr lang="en-AT" sz="1100" dirty="0"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100" b="0" i="0" dirty="0" err="1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Faul</a:t>
            </a:r>
            <a:r>
              <a:rPr lang="en-US" sz="1100" b="0" i="0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, F., </a:t>
            </a:r>
            <a:r>
              <a:rPr lang="en-US" sz="1100" b="0" i="0" dirty="0" err="1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Erdfelder</a:t>
            </a:r>
            <a:r>
              <a:rPr lang="en-US" sz="1100" b="0" i="0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, E., Buchner, A., &amp; Lang, A.-G. (2009). Statistical power analyses using G*Power 3.1: Tests for correlation and regression analyses. </a:t>
            </a:r>
            <a:r>
              <a:rPr lang="en-US" sz="1100" b="0" i="1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Behavior Research Methods</a:t>
            </a:r>
            <a:r>
              <a:rPr lang="en-US" sz="1100" b="0" i="0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41</a:t>
            </a:r>
            <a:r>
              <a:rPr lang="en-US" sz="1100" b="0" i="0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, 1149-1160. </a:t>
            </a:r>
            <a:endParaRPr lang="en-US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100" dirty="0" err="1">
                <a:latin typeface="Didact Gothic" panose="00000500000000000000" pitchFamily="2" charset="0"/>
              </a:rPr>
              <a:t>Levav</a:t>
            </a:r>
            <a:r>
              <a:rPr lang="en-US" sz="1100" dirty="0">
                <a:latin typeface="Didact Gothic" panose="00000500000000000000" pitchFamily="2" charset="0"/>
              </a:rPr>
              <a:t>, J., &amp; McGraw, A. P. (2009). Emotional accounting: How feelings about money influence consumer choice. Journal of Marketing Research, 46(1), 66–80.</a:t>
            </a:r>
            <a:endParaRPr lang="en-US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Milkman, K. L., &amp;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Beshears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J. (2009). Mental accounting and small windfalls: Evidence from an online grocer.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Journal of Economic Behavior &amp; Organization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71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(2), 384-394.</a:t>
            </a:r>
            <a:endParaRPr lang="en-US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O'Curry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S. (1999). Consumer budgeting and mental accounting.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The Elgar companion to consumer research and economic psychology (pp. 280-284). </a:t>
            </a:r>
            <a:r>
              <a:rPr lang="en-US" sz="1100" b="0" i="1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Northhampton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MA: Cheltenham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.</a:t>
            </a:r>
            <a:endParaRPr lang="en-US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Peng, J., Miao, D., &amp; Xiao, W. (2013). Why are gainers more risk seeking.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Judgment &amp; Decision Making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8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(2).</a:t>
            </a:r>
            <a:endParaRPr lang="en-AT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Thaler, R. H., &amp; Johnson, E. J. (1990). Gambling with the house money and trying to break even: The effects of prior outcomes on risky choice.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Management science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36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(6), 643-660.</a:t>
            </a:r>
          </a:p>
          <a:p>
            <a:pPr marL="0" indent="0">
              <a:buNone/>
            </a:pP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Thaler, R. H. (1999). Mental accounting matters.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Journal of Behavioral decision making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12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(3), 183-206.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i="0" dirty="0">
              <a:solidFill>
                <a:srgbClr val="222222"/>
              </a:solidFill>
              <a:effectLst/>
              <a:latin typeface="Didact Gothic" panose="00000500000000000000" pitchFamily="2" charset="0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D6842F9-59A0-45D5-A375-D37EB452BB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599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83"/>
    </mc:Choice>
    <mc:Fallback xmlns="">
      <p:transition spd="slow" advTm="7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"/>
          <p:cNvSpPr txBox="1">
            <a:spLocks noGrp="1"/>
          </p:cNvSpPr>
          <p:nvPr>
            <p:ph type="ctrTitle"/>
          </p:nvPr>
        </p:nvSpPr>
        <p:spPr>
          <a:xfrm>
            <a:off x="1605959" y="3281464"/>
            <a:ext cx="5762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Fungibilität des Geldes</a:t>
            </a:r>
            <a:br>
              <a:rPr lang="en" sz="2800" dirty="0"/>
            </a:br>
            <a:r>
              <a:rPr lang="en" sz="2800" dirty="0"/>
              <a:t>vs Windfall Gains, Framing und Mental Accounting</a:t>
            </a:r>
            <a:endParaRPr sz="2800" dirty="0"/>
          </a:p>
        </p:txBody>
      </p:sp>
      <p:cxnSp>
        <p:nvCxnSpPr>
          <p:cNvPr id="304" name="Google Shape;304;p43"/>
          <p:cNvCxnSpPr/>
          <p:nvPr/>
        </p:nvCxnSpPr>
        <p:spPr>
          <a:xfrm>
            <a:off x="4163609" y="458192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14EB2F8-647F-4282-B100-4BF58E22D6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90"/>
    </mc:Choice>
    <mc:Fallback xmlns="">
      <p:transition spd="slow" advTm="8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>
            <a:spLocks noGrp="1"/>
          </p:cNvSpPr>
          <p:nvPr>
            <p:ph type="title" idx="15"/>
          </p:nvPr>
        </p:nvSpPr>
        <p:spPr>
          <a:xfrm>
            <a:off x="227128" y="2286539"/>
            <a:ext cx="3758762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Inhaltsübersicht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242" name="Google Shape;242;p38"/>
          <p:cNvSpPr txBox="1">
            <a:spLocks noGrp="1"/>
          </p:cNvSpPr>
          <p:nvPr>
            <p:ph type="title" idx="5"/>
          </p:nvPr>
        </p:nvSpPr>
        <p:spPr>
          <a:xfrm>
            <a:off x="5690650" y="347232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Theorie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43" name="Google Shape;243;p38"/>
          <p:cNvSpPr txBox="1">
            <a:spLocks noGrp="1"/>
          </p:cNvSpPr>
          <p:nvPr>
            <p:ph type="title"/>
          </p:nvPr>
        </p:nvSpPr>
        <p:spPr>
          <a:xfrm>
            <a:off x="5690650" y="752172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Fragestellung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title" idx="2"/>
          </p:nvPr>
        </p:nvSpPr>
        <p:spPr>
          <a:xfrm>
            <a:off x="4810771" y="368731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46" name="Google Shape;246;p38"/>
          <p:cNvSpPr txBox="1">
            <a:spLocks noGrp="1"/>
          </p:cNvSpPr>
          <p:nvPr>
            <p:ph type="title" idx="3"/>
          </p:nvPr>
        </p:nvSpPr>
        <p:spPr>
          <a:xfrm>
            <a:off x="4810771" y="772639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47" name="Google Shape;247;p38"/>
          <p:cNvSpPr txBox="1">
            <a:spLocks noGrp="1"/>
          </p:cNvSpPr>
          <p:nvPr>
            <p:ph type="title" idx="6"/>
          </p:nvPr>
        </p:nvSpPr>
        <p:spPr>
          <a:xfrm>
            <a:off x="5690650" y="1159598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Relevanz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49" name="Google Shape;249;p38"/>
          <p:cNvSpPr txBox="1">
            <a:spLocks noGrp="1"/>
          </p:cNvSpPr>
          <p:nvPr>
            <p:ph type="title" idx="4"/>
          </p:nvPr>
        </p:nvSpPr>
        <p:spPr>
          <a:xfrm>
            <a:off x="5690650" y="15620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Versuchsaufbau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51" name="Google Shape;251;p38"/>
          <p:cNvSpPr txBox="1">
            <a:spLocks noGrp="1"/>
          </p:cNvSpPr>
          <p:nvPr>
            <p:ph type="title" idx="7"/>
          </p:nvPr>
        </p:nvSpPr>
        <p:spPr>
          <a:xfrm>
            <a:off x="4810771" y="1176547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52" name="Google Shape;252;p38"/>
          <p:cNvSpPr txBox="1">
            <a:spLocks noGrp="1"/>
          </p:cNvSpPr>
          <p:nvPr>
            <p:ph type="title" idx="8"/>
          </p:nvPr>
        </p:nvSpPr>
        <p:spPr>
          <a:xfrm>
            <a:off x="4810771" y="157025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253" name="Google Shape;253;p38"/>
          <p:cNvCxnSpPr/>
          <p:nvPr/>
        </p:nvCxnSpPr>
        <p:spPr>
          <a:xfrm>
            <a:off x="819525" y="310220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52;p38">
            <a:extLst>
              <a:ext uri="{FF2B5EF4-FFF2-40B4-BE49-F238E27FC236}">
                <a16:creationId xmlns:a16="http://schemas.microsoft.com/office/drawing/2014/main" id="{2E02E4B1-61BF-4970-A23C-EBB6D6F20AD2}"/>
              </a:ext>
            </a:extLst>
          </p:cNvPr>
          <p:cNvSpPr txBox="1">
            <a:spLocks/>
          </p:cNvSpPr>
          <p:nvPr/>
        </p:nvSpPr>
        <p:spPr>
          <a:xfrm>
            <a:off x="4810771" y="1974166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26" name="Google Shape;252;p38">
            <a:extLst>
              <a:ext uri="{FF2B5EF4-FFF2-40B4-BE49-F238E27FC236}">
                <a16:creationId xmlns:a16="http://schemas.microsoft.com/office/drawing/2014/main" id="{C5C6BB1C-23AD-425D-BE49-C3105FC80702}"/>
              </a:ext>
            </a:extLst>
          </p:cNvPr>
          <p:cNvSpPr txBox="1">
            <a:spLocks/>
          </p:cNvSpPr>
          <p:nvPr/>
        </p:nvSpPr>
        <p:spPr>
          <a:xfrm>
            <a:off x="4810771" y="2378074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27" name="Google Shape;249;p38">
            <a:extLst>
              <a:ext uri="{FF2B5EF4-FFF2-40B4-BE49-F238E27FC236}">
                <a16:creationId xmlns:a16="http://schemas.microsoft.com/office/drawing/2014/main" id="{92730A6A-2EE6-4214-8E00-BFE2E865BB41}"/>
              </a:ext>
            </a:extLst>
          </p:cNvPr>
          <p:cNvSpPr txBox="1">
            <a:spLocks/>
          </p:cNvSpPr>
          <p:nvPr/>
        </p:nvSpPr>
        <p:spPr>
          <a:xfrm>
            <a:off x="5690650" y="1974166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 dirty="0" err="1"/>
              <a:t>Hypothesen</a:t>
            </a:r>
            <a:endParaRPr lang="en-US" dirty="0"/>
          </a:p>
        </p:txBody>
      </p:sp>
      <p:sp>
        <p:nvSpPr>
          <p:cNvPr id="28" name="Google Shape;252;p38">
            <a:extLst>
              <a:ext uri="{FF2B5EF4-FFF2-40B4-BE49-F238E27FC236}">
                <a16:creationId xmlns:a16="http://schemas.microsoft.com/office/drawing/2014/main" id="{EA3FD2EE-5E83-4B80-A014-69E45A6E1FB7}"/>
              </a:ext>
            </a:extLst>
          </p:cNvPr>
          <p:cNvSpPr txBox="1">
            <a:spLocks/>
          </p:cNvSpPr>
          <p:nvPr/>
        </p:nvSpPr>
        <p:spPr>
          <a:xfrm>
            <a:off x="4810771" y="2781982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29" name="Google Shape;249;p38">
            <a:extLst>
              <a:ext uri="{FF2B5EF4-FFF2-40B4-BE49-F238E27FC236}">
                <a16:creationId xmlns:a16="http://schemas.microsoft.com/office/drawing/2014/main" id="{583F0F76-1444-496B-AA38-6E42AAD7B2C6}"/>
              </a:ext>
            </a:extLst>
          </p:cNvPr>
          <p:cNvSpPr txBox="1">
            <a:spLocks/>
          </p:cNvSpPr>
          <p:nvPr/>
        </p:nvSpPr>
        <p:spPr>
          <a:xfrm>
            <a:off x="5690650" y="2386307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 dirty="0" err="1"/>
              <a:t>Messung</a:t>
            </a:r>
            <a:endParaRPr lang="en-US" dirty="0"/>
          </a:p>
        </p:txBody>
      </p:sp>
      <p:sp>
        <p:nvSpPr>
          <p:cNvPr id="30" name="Google Shape;252;p38">
            <a:extLst>
              <a:ext uri="{FF2B5EF4-FFF2-40B4-BE49-F238E27FC236}">
                <a16:creationId xmlns:a16="http://schemas.microsoft.com/office/drawing/2014/main" id="{8CCF3F8C-F979-4AB2-A7FD-76D1F284CA13}"/>
              </a:ext>
            </a:extLst>
          </p:cNvPr>
          <p:cNvSpPr txBox="1">
            <a:spLocks/>
          </p:cNvSpPr>
          <p:nvPr/>
        </p:nvSpPr>
        <p:spPr>
          <a:xfrm>
            <a:off x="4810771" y="3185890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31" name="Google Shape;249;p38">
            <a:extLst>
              <a:ext uri="{FF2B5EF4-FFF2-40B4-BE49-F238E27FC236}">
                <a16:creationId xmlns:a16="http://schemas.microsoft.com/office/drawing/2014/main" id="{43DD795E-942D-405A-81A3-7613B2B9F9D8}"/>
              </a:ext>
            </a:extLst>
          </p:cNvPr>
          <p:cNvSpPr txBox="1">
            <a:spLocks/>
          </p:cNvSpPr>
          <p:nvPr/>
        </p:nvSpPr>
        <p:spPr>
          <a:xfrm>
            <a:off x="5690650" y="2761303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 dirty="0" err="1"/>
              <a:t>auswertung</a:t>
            </a:r>
            <a:endParaRPr lang="en-US" dirty="0"/>
          </a:p>
        </p:txBody>
      </p:sp>
      <p:sp>
        <p:nvSpPr>
          <p:cNvPr id="36" name="Google Shape;249;p38">
            <a:extLst>
              <a:ext uri="{FF2B5EF4-FFF2-40B4-BE49-F238E27FC236}">
                <a16:creationId xmlns:a16="http://schemas.microsoft.com/office/drawing/2014/main" id="{1126C45E-5273-4119-913E-514F3C7A9D11}"/>
              </a:ext>
            </a:extLst>
          </p:cNvPr>
          <p:cNvSpPr txBox="1">
            <a:spLocks/>
          </p:cNvSpPr>
          <p:nvPr/>
        </p:nvSpPr>
        <p:spPr>
          <a:xfrm>
            <a:off x="5690650" y="3164655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 dirty="0" err="1"/>
              <a:t>Stichprobe</a:t>
            </a:r>
            <a:endParaRPr lang="en-US" dirty="0"/>
          </a:p>
        </p:txBody>
      </p:sp>
      <p:sp>
        <p:nvSpPr>
          <p:cNvPr id="37" name="Google Shape;249;p38">
            <a:extLst>
              <a:ext uri="{FF2B5EF4-FFF2-40B4-BE49-F238E27FC236}">
                <a16:creationId xmlns:a16="http://schemas.microsoft.com/office/drawing/2014/main" id="{EFAF5483-59D3-4FF0-92A8-2BCB05C9101F}"/>
              </a:ext>
            </a:extLst>
          </p:cNvPr>
          <p:cNvSpPr txBox="1">
            <a:spLocks/>
          </p:cNvSpPr>
          <p:nvPr/>
        </p:nvSpPr>
        <p:spPr>
          <a:xfrm>
            <a:off x="5690650" y="3572062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 dirty="0"/>
              <a:t>Diskussion</a:t>
            </a:r>
          </a:p>
        </p:txBody>
      </p:sp>
      <p:sp>
        <p:nvSpPr>
          <p:cNvPr id="38" name="Google Shape;252;p38">
            <a:extLst>
              <a:ext uri="{FF2B5EF4-FFF2-40B4-BE49-F238E27FC236}">
                <a16:creationId xmlns:a16="http://schemas.microsoft.com/office/drawing/2014/main" id="{9C677AD6-2ADB-4B0B-83BA-5E401A3A7FBF}"/>
              </a:ext>
            </a:extLst>
          </p:cNvPr>
          <p:cNvSpPr txBox="1">
            <a:spLocks/>
          </p:cNvSpPr>
          <p:nvPr/>
        </p:nvSpPr>
        <p:spPr>
          <a:xfrm>
            <a:off x="4847243" y="3589462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09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B1012B6A-8D5D-45AF-AB5C-0A00D54FB6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22"/>
    </mc:Choice>
    <mc:Fallback xmlns="">
      <p:transition spd="slow" advTm="276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Theorie (1/4)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de-AT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</a:t>
            </a:r>
            <a:r>
              <a:rPr lang="de-AT" sz="1600" dirty="0"/>
              <a:t>ungibilität von Geld</a:t>
            </a:r>
          </a:p>
          <a:p>
            <a:pPr marL="628650" lvl="1" indent="-171450"/>
            <a:r>
              <a:rPr lang="de-AT" sz="1600" dirty="0"/>
              <a:t>Wenn Geld verliehen wird, ist es egal ob der gleiche Schein zurückkommt oder ein anderer, die Summe muss passen</a:t>
            </a:r>
          </a:p>
          <a:p>
            <a:pPr marL="457200" lvl="1" indent="0">
              <a:buNone/>
            </a:pPr>
            <a:endParaRPr lang="de-AT" sz="1600" dirty="0"/>
          </a:p>
          <a:p>
            <a:pPr marL="628650" lvl="1" indent="-171450"/>
            <a:r>
              <a:rPr lang="de-AT" sz="1600" dirty="0"/>
              <a:t>Somit sollte Geld immer gleich behandelt werden </a:t>
            </a:r>
          </a:p>
          <a:p>
            <a:pPr marL="457200" lvl="1" indent="0">
              <a:buNone/>
            </a:pPr>
            <a:endParaRPr lang="de-AT" sz="1600" dirty="0"/>
          </a:p>
          <a:p>
            <a:pPr marL="628650" lvl="1" indent="-171450"/>
            <a:r>
              <a:rPr lang="de-AT" sz="1600" dirty="0"/>
              <a:t>Aber…</a:t>
            </a:r>
          </a:p>
          <a:p>
            <a:pPr marL="628650" lvl="1" indent="-171450"/>
            <a:endParaRPr lang="de-AT" sz="1600" dirty="0"/>
          </a:p>
          <a:p>
            <a:pPr marL="628650" lvl="1" indent="-171450"/>
            <a:r>
              <a:rPr lang="de-AT" sz="1600" dirty="0"/>
              <a:t>Mental Accounting, Framing und Windfall </a:t>
            </a:r>
            <a:r>
              <a:rPr lang="de-AT" sz="1600" dirty="0" err="1"/>
              <a:t>Gains</a:t>
            </a:r>
            <a:endParaRPr lang="de-AT" sz="1600" dirty="0"/>
          </a:p>
          <a:p>
            <a:pPr marL="628650" lvl="1" indent="-171450"/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0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1C02166-01BE-4DDB-840E-F2CDBF9C57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271"/>
    </mc:Choice>
    <mc:Fallback xmlns="">
      <p:transition spd="slow" advTm="64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Theorie (2/4)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>
              <a:buNone/>
            </a:pPr>
            <a:endParaRPr lang="de-DE" sz="16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de-DE" sz="1600" dirty="0"/>
              <a:t>Mental Accounting</a:t>
            </a:r>
          </a:p>
          <a:p>
            <a:pPr marL="171450" indent="-171450"/>
            <a:endParaRPr lang="de-DE" sz="1600" dirty="0"/>
          </a:p>
          <a:p>
            <a:pPr marL="628650" lvl="1" indent="-171450"/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Mentale Operationen die dazu dienen das individuelle Budget zu organisieren (Thaler 1999)</a:t>
            </a:r>
          </a:p>
          <a:p>
            <a:pPr marL="457200" lvl="1" indent="0">
              <a:buNone/>
            </a:pPr>
            <a:endParaRPr lang="de-DE" sz="1600" dirty="0"/>
          </a:p>
          <a:p>
            <a:pPr marL="628650" lvl="1" indent="-171450"/>
            <a:r>
              <a:rPr lang="de-DE" sz="1600" dirty="0"/>
              <a:t>Wie Geldmittel gruppiert werden, beeinflusst wie sie ausgegeben werden (Abeler &amp; </a:t>
            </a:r>
            <a:r>
              <a:rPr lang="de-DE" sz="1600" dirty="0" err="1"/>
              <a:t>Marklein</a:t>
            </a:r>
            <a:r>
              <a:rPr lang="de-DE" sz="1600" dirty="0"/>
              <a:t>, 2017; Thaler, 1999)</a:t>
            </a:r>
          </a:p>
          <a:p>
            <a:pPr marL="1085850" lvl="2" indent="-171450"/>
            <a:r>
              <a:rPr lang="de-DE" sz="1600" dirty="0">
                <a:sym typeface="Wingdings" panose="05000000000000000000" pitchFamily="2" charset="2"/>
              </a:rPr>
              <a:t> verletzt das Prinzip, das Geld fungibel ist (</a:t>
            </a:r>
            <a:r>
              <a:rPr lang="de-DE" sz="1600" dirty="0" err="1">
                <a:sym typeface="Wingdings" panose="05000000000000000000" pitchFamily="2" charset="2"/>
              </a:rPr>
              <a:t>Chaffin</a:t>
            </a:r>
            <a:r>
              <a:rPr lang="de-DE" sz="1600" dirty="0">
                <a:sym typeface="Wingdings" panose="05000000000000000000" pitchFamily="2" charset="2"/>
              </a:rPr>
              <a:t> &amp; Fox, 2018)</a:t>
            </a:r>
            <a:endParaRPr lang="de-DE" sz="1600" dirty="0"/>
          </a:p>
          <a:p>
            <a:pPr marL="171450" indent="-171450"/>
            <a:endParaRPr lang="en-US" sz="16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8B15F04-8D8A-4792-8250-F98667EEDC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17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608"/>
    </mc:Choice>
    <mc:Fallback xmlns="">
      <p:transition spd="slow" advTm="85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Theorie (3/4)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endParaRPr lang="en-US" sz="16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endParaRPr lang="en-US" sz="1600" dirty="0"/>
          </a:p>
          <a:p>
            <a:pPr marL="171450" indent="-171450"/>
            <a:r>
              <a:rPr lang="en-US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Framing </a:t>
            </a:r>
          </a:p>
          <a:p>
            <a:pPr marL="628650" lvl="1" indent="-171450"/>
            <a:r>
              <a:rPr lang="de-DE" sz="1600" dirty="0"/>
              <a:t>Menschen verwetten ihr Geld eher, wenn sie zuvor Geld gewonnen haben, als wenn sie zuvor Geld verloren haben </a:t>
            </a:r>
            <a:r>
              <a:rPr lang="en-US" sz="1600" dirty="0"/>
              <a:t>(Thaler &amp; Johnson, 1990) (House money effect)</a:t>
            </a:r>
            <a:endParaRPr lang="en-US" sz="16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628650" lvl="1" indent="-171450"/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Das gleiche gilt für unerwartete Einkünfte (</a:t>
            </a:r>
            <a:r>
              <a:rPr lang="de-DE" sz="1600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Arkes</a:t>
            </a:r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et al., 1994)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E5E8BB5-EC52-46D4-93DD-1BCC8A5C75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16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87"/>
    </mc:Choice>
    <mc:Fallback xmlns="">
      <p:transition spd="slow" advTm="35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Theorie (4/4)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28650" lvl="1" indent="-171450"/>
            <a:endParaRPr lang="de-DE" sz="1600" dirty="0"/>
          </a:p>
          <a:p>
            <a:pPr marL="628650" lvl="1" indent="-171450"/>
            <a:endParaRPr lang="de-DE" sz="1600" dirty="0"/>
          </a:p>
          <a:p>
            <a:pPr marL="171450" indent="-171450"/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Windfall </a:t>
            </a:r>
            <a:r>
              <a:rPr lang="de-DE" sz="1600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gains</a:t>
            </a:r>
            <a:endParaRPr lang="de-DE" sz="16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628650" lvl="1" indent="-171450"/>
            <a:r>
              <a:rPr lang="de-DE" sz="1600" dirty="0"/>
              <a:t>Geld wird eher auf eine 50/50 Wette gesetzt, wenn es aus einem Windfall </a:t>
            </a:r>
            <a:r>
              <a:rPr lang="de-DE" sz="1600" dirty="0" err="1"/>
              <a:t>gain</a:t>
            </a:r>
            <a:r>
              <a:rPr lang="de-DE" sz="1600" dirty="0"/>
              <a:t> stammt (Peng et al. 2013)</a:t>
            </a:r>
          </a:p>
          <a:p>
            <a:pPr marL="628650" lvl="1" indent="-171450"/>
            <a:r>
              <a:rPr lang="de-DE" sz="1600" dirty="0"/>
              <a:t>Plötzliche Einnahmen werden eher für Luxusgüter ausgegeben (</a:t>
            </a:r>
            <a:r>
              <a:rPr lang="de-DE" sz="1600" dirty="0" err="1"/>
              <a:t>O’Curry</a:t>
            </a:r>
            <a:r>
              <a:rPr lang="de-DE" sz="1600" dirty="0"/>
              <a:t>, 1999) und es wird mehr ausgegeben als geplant (</a:t>
            </a:r>
            <a:r>
              <a:rPr lang="de-DE" sz="1600" dirty="0" err="1"/>
              <a:t>Milkman</a:t>
            </a:r>
            <a:r>
              <a:rPr lang="de-DE" sz="1600" dirty="0"/>
              <a:t> &amp;</a:t>
            </a:r>
            <a:r>
              <a:rPr lang="de-DE" sz="1600" dirty="0" err="1"/>
              <a:t>Beashears</a:t>
            </a:r>
            <a:r>
              <a:rPr lang="de-DE" sz="1600" dirty="0"/>
              <a:t>, 2009)</a:t>
            </a:r>
          </a:p>
          <a:p>
            <a:pPr marL="628650" lvl="1" indent="-171450"/>
            <a:r>
              <a:rPr lang="de-DE" sz="1600" dirty="0"/>
              <a:t>P</a:t>
            </a:r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lötzliche Einnahmen mit emotionalem Wert werden eher für essenzielle Güter ausgegeben (</a:t>
            </a:r>
            <a:r>
              <a:rPr lang="de-DE" sz="1600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Levav</a:t>
            </a:r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&amp; McGraw, 2009)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E07DAE6-9DC7-46DB-ADAF-E9DA59E639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17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581"/>
    </mc:Choice>
    <mc:Fallback xmlns="">
      <p:transition spd="slow" advTm="66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Fragestellung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lnSpc>
                <a:spcPct val="107000"/>
              </a:lnSpc>
              <a:spcAft>
                <a:spcPts val="800"/>
              </a:spcAft>
              <a:buNone/>
            </a:pPr>
            <a:endParaRPr lang="de-DE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9700" indent="0">
              <a:lnSpc>
                <a:spcPct val="107000"/>
              </a:lnSpc>
              <a:spcAft>
                <a:spcPts val="800"/>
              </a:spcAft>
              <a:buNone/>
            </a:pPr>
            <a:endParaRPr lang="de-DE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97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800" dirty="0"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Welche Rolle spielt die Herkunftsquelle von Geld für die Auswahl einer riskanten oder sicheren Investitionsalternative?</a:t>
            </a:r>
            <a:endParaRPr lang="en-AT" sz="18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42EDC43-0B3E-4329-A214-9F80ED2150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4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159"/>
    </mc:Choice>
    <mc:Fallback xmlns="">
      <p:transition spd="slow" advTm="42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Relevanz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endParaRPr lang="de-AT" dirty="0"/>
          </a:p>
          <a:p>
            <a:pPr marL="171450" indent="-171450"/>
            <a:endParaRPr lang="de-AT" dirty="0"/>
          </a:p>
          <a:p>
            <a:pPr marL="171450" indent="-171450"/>
            <a:r>
              <a:rPr lang="de-AT" dirty="0" err="1"/>
              <a:t>FinanzberaterInnen</a:t>
            </a:r>
            <a:r>
              <a:rPr lang="de-AT" dirty="0"/>
              <a:t> aufmerksam machen, dass je nach Quelle des Geldes, KundInnen zu riskant handeln können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de-AT" dirty="0"/>
              <a:t>Bewusstsein entwickeln, dass es nicht egal ist woher Geld stammt</a:t>
            </a:r>
          </a:p>
          <a:p>
            <a:pPr marL="628650" lvl="1" indent="-171450"/>
            <a:r>
              <a:rPr lang="de-AT" dirty="0"/>
              <a:t>Und im Weiteren Investitionsentscheidungen mit Windfall </a:t>
            </a:r>
            <a:r>
              <a:rPr lang="de-AT" dirty="0" err="1"/>
              <a:t>Gains</a:t>
            </a:r>
            <a:r>
              <a:rPr lang="de-AT" dirty="0"/>
              <a:t> nochmals überdenken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83C34B3-B961-40EA-A1CA-52AC6BFA00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6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01"/>
    </mc:Choice>
    <mc:Fallback xmlns="">
      <p:transition spd="slow" advTm="36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inimalist Grayscale Pitch Deck by Slidesgo">
  <a:themeElements>
    <a:clrScheme name="Simple Light">
      <a:dk1>
        <a:srgbClr val="383838"/>
      </a:dk1>
      <a:lt1>
        <a:srgbClr val="EEEEEE"/>
      </a:lt1>
      <a:dk2>
        <a:srgbClr val="DBDBDB"/>
      </a:dk2>
      <a:lt2>
        <a:srgbClr val="929292"/>
      </a:lt2>
      <a:accent1>
        <a:srgbClr val="383838"/>
      </a:accent1>
      <a:accent2>
        <a:srgbClr val="383838"/>
      </a:accent2>
      <a:accent3>
        <a:srgbClr val="383838"/>
      </a:accent3>
      <a:accent4>
        <a:srgbClr val="383838"/>
      </a:accent4>
      <a:accent5>
        <a:srgbClr val="FFFFFF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1487</Words>
  <Application>Microsoft Office PowerPoint</Application>
  <PresentationFormat>Bildschirmpräsentation (16:9)</PresentationFormat>
  <Paragraphs>197</Paragraphs>
  <Slides>19</Slides>
  <Notes>19</Notes>
  <HiddenSlides>0</HiddenSlides>
  <MMClips>18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Julius Sans One</vt:lpstr>
      <vt:lpstr>Questrial</vt:lpstr>
      <vt:lpstr>Didact Gothic</vt:lpstr>
      <vt:lpstr>Calibri</vt:lpstr>
      <vt:lpstr>Symbol</vt:lpstr>
      <vt:lpstr>Arial</vt:lpstr>
      <vt:lpstr>Minimalist Grayscale Pitch Deck by Slidesgo</vt:lpstr>
      <vt:lpstr>Planungsreferat</vt:lpstr>
      <vt:lpstr>Fungibilität des Geldes vs Windfall Gains, Framing und Mental Accounting</vt:lpstr>
      <vt:lpstr>Inhaltsübersicht</vt:lpstr>
      <vt:lpstr>Theorie (1/4)</vt:lpstr>
      <vt:lpstr>Theorie (2/4)</vt:lpstr>
      <vt:lpstr>Theorie (3/4)</vt:lpstr>
      <vt:lpstr>Theorie (4/4)</vt:lpstr>
      <vt:lpstr>Fragestellung</vt:lpstr>
      <vt:lpstr>Relevanz</vt:lpstr>
      <vt:lpstr>Versuchsaufbau Vorstudie </vt:lpstr>
      <vt:lpstr>Versuchsaufbau</vt:lpstr>
      <vt:lpstr>Hypothese 1</vt:lpstr>
      <vt:lpstr>Hypothese 2</vt:lpstr>
      <vt:lpstr>Hypothese 3</vt:lpstr>
      <vt:lpstr>Messungen</vt:lpstr>
      <vt:lpstr>Auswertungsmethoden</vt:lpstr>
      <vt:lpstr>Stichprobe</vt:lpstr>
      <vt:lpstr>Diskussion</vt:lpstr>
      <vt:lpstr>Literatur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Planungsreferat</dc:title>
  <dc:creator>Alex</dc:creator>
  <cp:lastModifiedBy>StudentIn</cp:lastModifiedBy>
  <cp:revision>13</cp:revision>
  <dcterms:modified xsi:type="dcterms:W3CDTF">2022-04-03T18:35:14Z</dcterms:modified>
</cp:coreProperties>
</file>